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71" r:id="rId2"/>
    <p:sldId id="274" r:id="rId3"/>
    <p:sldId id="279" r:id="rId4"/>
    <p:sldId id="289" r:id="rId5"/>
    <p:sldId id="290" r:id="rId6"/>
    <p:sldId id="291" r:id="rId7"/>
    <p:sldId id="286" r:id="rId8"/>
    <p:sldId id="292" r:id="rId9"/>
    <p:sldId id="293" r:id="rId10"/>
    <p:sldId id="294" r:id="rId11"/>
    <p:sldId id="288" r:id="rId12"/>
    <p:sldId id="295" r:id="rId13"/>
    <p:sldId id="296" r:id="rId14"/>
    <p:sldId id="287" r:id="rId15"/>
    <p:sldId id="297" r:id="rId16"/>
    <p:sldId id="298" r:id="rId17"/>
    <p:sldId id="299" r:id="rId18"/>
    <p:sldId id="285" r:id="rId19"/>
  </p:sldIdLst>
  <p:sldSz cx="9144000" cy="6858000" type="screen4x3"/>
  <p:notesSz cx="6805613" cy="9939338"/>
  <p:embeddedFontLst>
    <p:embeddedFont>
      <p:font typeface="나눔고딕" panose="020D0604000000000000" pitchFamily="50" charset="-127"/>
      <p:regular r:id="rId21"/>
      <p:bold r:id="rId22"/>
    </p:embeddedFont>
    <p:embeddedFont>
      <p:font typeface="함초롬바탕" panose="020B0804000101010101" pitchFamily="50" charset="-127"/>
      <p:regular r:id="rId23"/>
      <p:bold r:id="rId24"/>
    </p:embeddedFont>
    <p:embeddedFont>
      <p:font typeface="나눔고딕 ExtraBold" panose="020D0904000000000000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8B"/>
    <a:srgbClr val="FF9B9B"/>
    <a:srgbClr val="F1D1D1"/>
    <a:srgbClr val="F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32" autoAdjust="0"/>
    <p:restoredTop sz="94660"/>
  </p:normalViewPr>
  <p:slideViewPr>
    <p:cSldViewPr>
      <p:cViewPr varScale="1">
        <p:scale>
          <a:sx n="66" d="100"/>
          <a:sy n="66" d="100"/>
        </p:scale>
        <p:origin x="72" y="38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3A397-4DC3-46CE-9AE3-45BE39C97A59}" type="datetimeFigureOut">
              <a:rPr lang="ko-KR" altLang="en-US" smtClean="0"/>
              <a:pPr/>
              <a:t>2018-03-25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5DD3-10C4-4F53-9E08-2A05AD183D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02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98D8404-51C6-4B08-BD89-F174425806F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381328"/>
            <a:ext cx="864890" cy="160826"/>
          </a:xfrm>
          <a:prstGeom prst="rect">
            <a:avLst/>
          </a:prstGeom>
          <a:noFill/>
        </p:spPr>
      </p:pic>
      <p:sp>
        <p:nvSpPr>
          <p:cNvPr id="16" name="부제목 2"/>
          <p:cNvSpPr txBox="1">
            <a:spLocks/>
          </p:cNvSpPr>
          <p:nvPr userDrawn="1"/>
        </p:nvSpPr>
        <p:spPr>
          <a:xfrm>
            <a:off x="395536" y="6452092"/>
            <a:ext cx="3024336" cy="289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kumimoji="0" lang="ko-KR" alt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. </a:t>
            </a:r>
            <a:r>
              <a:rPr kumimoji="0" lang="ko-KR" altLang="en-US" sz="800" b="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kumimoji="0" lang="ko-KR" altLang="en-US" sz="8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776864" cy="2431256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3568" y="3441502"/>
            <a:ext cx="7776864" cy="639762"/>
          </a:xfrm>
        </p:spPr>
        <p:txBody>
          <a:bodyPr anchor="ctr">
            <a:norm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부제목</a:t>
            </a:r>
          </a:p>
        </p:txBody>
      </p:sp>
      <p:sp>
        <p:nvSpPr>
          <p:cNvPr id="1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83568" y="4437113"/>
            <a:ext cx="7776863" cy="360040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텍스트를 입력합니다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632848" cy="2359248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57200" y="463972"/>
            <a:ext cx="8229600" cy="1152128"/>
          </a:xfrm>
        </p:spPr>
        <p:txBody>
          <a:bodyPr anchor="t">
            <a:normAutofit/>
          </a:bodyPr>
          <a:lstStyle>
            <a:lvl1pPr algn="l">
              <a:defRPr sz="3000" b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 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페이지 번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사용자정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31277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fld id="{CD11B835-C8C7-43F8-9A40-E6B116444874}" type="slidenum">
              <a:rPr lang="ko-KR" altLang="en-US" sz="900" smtClean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lvl="0" algn="l"/>
              <a:t>‹#›</a:t>
            </a:fld>
            <a:endParaRPr lang="ko-KR" altLang="en-US" sz="90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0" r:id="rId2"/>
    <p:sldLayoutId id="2147483668" r:id="rId3"/>
    <p:sldLayoutId id="2147483669" r:id="rId4"/>
    <p:sldLayoutId id="2147483670" r:id="rId5"/>
    <p:sldLayoutId id="2147483662" r:id="rId6"/>
    <p:sldLayoutId id="2147483671" r:id="rId7"/>
    <p:sldLayoutId id="2147483666" r:id="rId8"/>
    <p:sldLayoutId id="2147483649" r:id="rId9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b="1" kern="1200">
          <a:solidFill>
            <a:schemeClr val="accent6">
              <a:lumMod val="75000"/>
            </a:schemeClr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None/>
        <a:defRPr sz="32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None/>
        <a:defRPr sz="28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4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93BF9F5-CF16-46C6-9F8B-AA2FBBCF7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489848" y="4429546"/>
            <a:ext cx="3384376" cy="792088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000" spc="-20" dirty="0">
                <a:solidFill>
                  <a:schemeClr val="bg1"/>
                </a:solidFill>
              </a:rPr>
              <a:t>감성인지 소프트웨어 </a:t>
            </a:r>
            <a:r>
              <a:rPr lang="ko-KR" altLang="en-US" sz="1000" spc="-20" dirty="0" err="1">
                <a:solidFill>
                  <a:schemeClr val="bg1"/>
                </a:solidFill>
              </a:rPr>
              <a:t>이유빈</a:t>
            </a:r>
            <a:r>
              <a:rPr lang="en-US" altLang="ko-KR" sz="1000" spc="-20" dirty="0">
                <a:solidFill>
                  <a:schemeClr val="bg1"/>
                </a:solidFill>
              </a:rPr>
              <a:t>, </a:t>
            </a:r>
            <a:r>
              <a:rPr lang="ko-KR" altLang="en-US" sz="1000" spc="-20" dirty="0">
                <a:solidFill>
                  <a:schemeClr val="bg1"/>
                </a:solidFill>
              </a:rPr>
              <a:t>언어정보처리전공 윤지애</a:t>
            </a:r>
            <a:endParaRPr lang="en-US" altLang="ko-KR" sz="1000" b="1" spc="-20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764704"/>
            <a:ext cx="7128792" cy="1470025"/>
          </a:xfrm>
        </p:spPr>
        <p:txBody>
          <a:bodyPr>
            <a:noAutofit/>
          </a:bodyPr>
          <a:lstStyle/>
          <a:p>
            <a:pPr algn="l">
              <a:lnSpc>
                <a:spcPts val="5600"/>
              </a:lnSpc>
            </a:pPr>
            <a:r>
              <a:rPr lang="ko-KR" altLang="en-US" sz="4800" spc="-15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포모도로</a:t>
            </a:r>
            <a:r>
              <a:rPr lang="ko-KR" altLang="en-US" sz="4800" spc="-15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 학습법</a:t>
            </a:r>
            <a:br>
              <a:rPr lang="en-US" altLang="ko-KR" sz="4800" spc="-15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8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755576" y="3355936"/>
            <a:ext cx="6120680" cy="7931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고급 </a:t>
            </a:r>
            <a:r>
              <a:rPr lang="en-US" altLang="ko-KR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JAVA </a:t>
            </a:r>
            <a:r>
              <a:rPr lang="ko-KR" altLang="en-US" sz="300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텀</a:t>
            </a:r>
            <a:r>
              <a:rPr lang="ko-KR" altLang="en-US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프로젝트</a:t>
            </a:r>
            <a:endParaRPr kumimoji="0" lang="ko-KR" altLang="en-US" sz="3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옵션 저장과 불러오기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7186" y="2544647"/>
            <a:ext cx="7297182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학습을 시작할 때 학습 목표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제목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), 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재생될 음악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음악 목록에서 선택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), 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알림음을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선택하고 실행한다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-3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AE6565-56E7-4F38-8F80-0094E20C7131}"/>
              </a:ext>
            </a:extLst>
          </p:cNvPr>
          <p:cNvSpPr txBox="1"/>
          <p:nvPr/>
        </p:nvSpPr>
        <p:spPr>
          <a:xfrm>
            <a:off x="611560" y="3744633"/>
            <a:ext cx="7848872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때 따로 저장할 수도 있게 하여 사용자가 목표를 학습시간 내에 못 끝냈을 때 </a:t>
            </a:r>
            <a:endParaRPr lang="en-US" altLang="ko-KR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불러올 수 있게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4930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0B6F4A6-57CD-4549-9D28-2CCFB729D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개발 과정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57713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역할 분담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3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02BE235-05EA-4BC4-8C31-3C696CE5B4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995096"/>
              </p:ext>
            </p:extLst>
          </p:nvPr>
        </p:nvGraphicFramePr>
        <p:xfrm>
          <a:off x="827584" y="2708920"/>
          <a:ext cx="7548500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46359">
                  <a:extLst>
                    <a:ext uri="{9D8B030D-6E8A-4147-A177-3AD203B41FA5}">
                      <a16:colId xmlns:a16="http://schemas.microsoft.com/office/drawing/2014/main" val="479067897"/>
                    </a:ext>
                  </a:extLst>
                </a:gridCol>
                <a:gridCol w="5602141">
                  <a:extLst>
                    <a:ext uri="{9D8B030D-6E8A-4147-A177-3AD203B41FA5}">
                      <a16:colId xmlns:a16="http://schemas.microsoft.com/office/drawing/2014/main" val="1881854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개발자</a:t>
                      </a:r>
                    </a:p>
                  </a:txBody>
                  <a:tcPr>
                    <a:solidFill>
                      <a:srgbClr val="FF8B8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>
                    <a:solidFill>
                      <a:srgbClr val="FF8B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951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이유빈</a:t>
                      </a:r>
                      <a:endParaRPr lang="ko-KR" altLang="en-US" dirty="0"/>
                    </a:p>
                  </a:txBody>
                  <a:tcPr>
                    <a:solidFill>
                      <a:srgbClr val="F1D1D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아이디어 제안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발표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옵션 저장과 불러오기 기능 구현</a:t>
                      </a:r>
                    </a:p>
                  </a:txBody>
                  <a:tcPr>
                    <a:solidFill>
                      <a:srgbClr val="F1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899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윤지애</a:t>
                      </a:r>
                    </a:p>
                  </a:txBody>
                  <a:tcPr>
                    <a:solidFill>
                      <a:srgbClr val="F9E9E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Ppt </a:t>
                      </a:r>
                      <a:r>
                        <a:rPr lang="ko-KR" altLang="en-US" dirty="0"/>
                        <a:t>제작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음악 파일 재생 기능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시메지</a:t>
                      </a:r>
                      <a:r>
                        <a:rPr lang="ko-KR" altLang="en-US" dirty="0"/>
                        <a:t> 기능 구현</a:t>
                      </a:r>
                    </a:p>
                  </a:txBody>
                  <a:tcPr>
                    <a:solidFill>
                      <a:srgbClr val="F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794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모두</a:t>
                      </a:r>
                    </a:p>
                  </a:txBody>
                  <a:tcPr>
                    <a:solidFill>
                      <a:srgbClr val="F1D1D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전체적인 검토와 테스트</a:t>
                      </a:r>
                    </a:p>
                  </a:txBody>
                  <a:tcPr>
                    <a:solidFill>
                      <a:srgbClr val="F1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431331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530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추진 일정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3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2322FAB-E36A-45AE-AEF5-147A747F7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044842"/>
              </p:ext>
            </p:extLst>
          </p:nvPr>
        </p:nvGraphicFramePr>
        <p:xfrm>
          <a:off x="677860" y="1946848"/>
          <a:ext cx="7632851" cy="3609212"/>
        </p:xfrm>
        <a:graphic>
          <a:graphicData uri="http://schemas.openxmlformats.org/drawingml/2006/table">
            <a:tbl>
              <a:tblPr/>
              <a:tblGrid>
                <a:gridCol w="902890">
                  <a:extLst>
                    <a:ext uri="{9D8B030D-6E8A-4147-A177-3AD203B41FA5}">
                      <a16:colId xmlns:a16="http://schemas.microsoft.com/office/drawing/2014/main" val="564547070"/>
                    </a:ext>
                  </a:extLst>
                </a:gridCol>
                <a:gridCol w="2216956">
                  <a:extLst>
                    <a:ext uri="{9D8B030D-6E8A-4147-A177-3AD203B41FA5}">
                      <a16:colId xmlns:a16="http://schemas.microsoft.com/office/drawing/2014/main" val="78551397"/>
                    </a:ext>
                  </a:extLst>
                </a:gridCol>
                <a:gridCol w="902890">
                  <a:extLst>
                    <a:ext uri="{9D8B030D-6E8A-4147-A177-3AD203B41FA5}">
                      <a16:colId xmlns:a16="http://schemas.microsoft.com/office/drawing/2014/main" val="2651935525"/>
                    </a:ext>
                  </a:extLst>
                </a:gridCol>
                <a:gridCol w="902890">
                  <a:extLst>
                    <a:ext uri="{9D8B030D-6E8A-4147-A177-3AD203B41FA5}">
                      <a16:colId xmlns:a16="http://schemas.microsoft.com/office/drawing/2014/main" val="1735611882"/>
                    </a:ext>
                  </a:extLst>
                </a:gridCol>
                <a:gridCol w="902890">
                  <a:extLst>
                    <a:ext uri="{9D8B030D-6E8A-4147-A177-3AD203B41FA5}">
                      <a16:colId xmlns:a16="http://schemas.microsoft.com/office/drawing/2014/main" val="3913415404"/>
                    </a:ext>
                  </a:extLst>
                </a:gridCol>
                <a:gridCol w="902890">
                  <a:extLst>
                    <a:ext uri="{9D8B030D-6E8A-4147-A177-3AD203B41FA5}">
                      <a16:colId xmlns:a16="http://schemas.microsoft.com/office/drawing/2014/main" val="1031518349"/>
                    </a:ext>
                  </a:extLst>
                </a:gridCol>
                <a:gridCol w="901445">
                  <a:extLst>
                    <a:ext uri="{9D8B030D-6E8A-4147-A177-3AD203B41FA5}">
                      <a16:colId xmlns:a16="http://schemas.microsoft.com/office/drawing/2014/main" val="759681487"/>
                    </a:ext>
                  </a:extLst>
                </a:gridCol>
              </a:tblGrid>
              <a:tr h="33429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일련</a:t>
                      </a:r>
                      <a:b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</a:rPr>
                      </a:b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번호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연구 개발 내용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추진일정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(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주간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63071"/>
                  </a:ext>
                </a:extLst>
              </a:tr>
              <a:tr h="3342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874817"/>
                  </a:ext>
                </a:extLst>
              </a:tr>
              <a:tr h="6257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자료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글귀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음악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)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구축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시메지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 구축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7850271"/>
                  </a:ext>
                </a:extLst>
              </a:tr>
              <a:tr h="6257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데이터베이스 구축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GUI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환경 구축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853511"/>
                  </a:ext>
                </a:extLst>
              </a:tr>
              <a:tr h="6257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저장과 불러오기 구축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음악 재생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,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타이머 구축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96326"/>
                  </a:ext>
                </a:extLst>
              </a:tr>
              <a:tr h="62577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GUI </a:t>
                      </a: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보수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시메지 구축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9509497"/>
                  </a:ext>
                </a:extLst>
              </a:tr>
              <a:tr h="43752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B0804000101010101" pitchFamily="50" charset="-127"/>
                          <a:ea typeface="함초롬바탕" panose="020B0804000101010101" pitchFamily="50" charset="-127"/>
                        </a:rPr>
                        <a:t>유지 및 보수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B0804000101010101" pitchFamily="50" charset="-127"/>
                        <a:ea typeface="함초롬바탕" panose="020B0804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87925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3651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508FBCF-9F82-4941-914F-3EE6BCF730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결과 예측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04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22867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1342" y="215681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시나리오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31342" y="2277146"/>
            <a:ext cx="5223544" cy="329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음악 파일을 내 컴퓨터에서 불러온다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시작을 누른다 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 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새로운 창이 뜸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목표를 입력한다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알림음과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학습 중 재생될 음악을 음악 목록에서 선택한다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확인을 누름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실행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25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동안 </a:t>
            </a:r>
            <a:r>
              <a:rPr lang="ko-KR" altLang="en-US" sz="10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시메지가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돌아다니고 음악이 재생되며 그 때 학습을 한다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시간이 끝나면 알람이 울린다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분동안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자유로운 활동 후 다시 알림이 울리면 다시 학습을 한다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시간이 끝나면 알람이 울리며 쉬고 반복한다</a:t>
            </a:r>
            <a:endParaRPr lang="en-US" altLang="ko-KR" sz="10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주기가 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번동안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반복되면 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0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분동안</a:t>
            </a:r>
            <a:r>
              <a:rPr lang="ko-KR" altLang="en-US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쉬는 시간을 가지고 다시 공부한다</a:t>
            </a:r>
            <a:r>
              <a:rPr lang="en-US" altLang="ko-KR" sz="1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5339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5" name="제목 1"/>
          <p:cNvSpPr>
            <a:spLocks noGrp="1"/>
          </p:cNvSpPr>
          <p:nvPr>
            <p:ph type="ctrTitle"/>
          </p:nvPr>
        </p:nvSpPr>
        <p:spPr>
          <a:xfrm>
            <a:off x="467544" y="410615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 err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유즈케이스</a:t>
            </a:r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 다이어그램</a:t>
            </a:r>
            <a:b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009BB5-5CFB-4D33-AEC8-F1C72E107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27" y="1931897"/>
            <a:ext cx="2864517" cy="456655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494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2734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클래스 다이어그램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4-3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CF1273-4679-4531-AADC-BBC29E838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465" y="1538134"/>
            <a:ext cx="5285069" cy="509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91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4CE25B8-0760-4C6D-9B4E-797EBDA7C10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00000" y="620689"/>
            <a:ext cx="5108104" cy="936103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감사합니다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.</a:t>
            </a: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AC76806-EA3A-47AF-A228-0D83416BC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6" t="205" r="23966" b="5337"/>
          <a:stretch/>
        </p:blipFill>
        <p:spPr>
          <a:xfrm>
            <a:off x="-29319" y="-8033"/>
            <a:ext cx="9168211" cy="686603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23528" y="260648"/>
            <a:ext cx="2880320" cy="576064"/>
          </a:xfrm>
        </p:spPr>
        <p:txBody>
          <a:bodyPr>
            <a:noAutofit/>
          </a:bodyPr>
          <a:lstStyle/>
          <a:p>
            <a:pPr algn="l"/>
            <a:r>
              <a:rPr lang="ko-KR" altLang="en-US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목차</a:t>
            </a:r>
          </a:p>
        </p:txBody>
      </p:sp>
      <p:sp>
        <p:nvSpPr>
          <p:cNvPr id="22" name="부제목 2"/>
          <p:cNvSpPr txBox="1">
            <a:spLocks/>
          </p:cNvSpPr>
          <p:nvPr/>
        </p:nvSpPr>
        <p:spPr>
          <a:xfrm>
            <a:off x="2699792" y="1669531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02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주요 기능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부제목 2"/>
          <p:cNvSpPr txBox="1">
            <a:spLocks/>
          </p:cNvSpPr>
          <p:nvPr/>
        </p:nvSpPr>
        <p:spPr>
          <a:xfrm>
            <a:off x="5796136" y="1669531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음악 파일 재생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2-2      </a:t>
            </a:r>
            <a:r>
              <a:rPr lang="ko-KR" altLang="en-US" sz="1100" spc="-2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시메지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2-3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옵션 저장과 불러오기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1800" y="1597523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5868144" y="1597523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부제목 2"/>
          <p:cNvSpPr txBox="1">
            <a:spLocks/>
          </p:cNvSpPr>
          <p:nvPr/>
        </p:nvSpPr>
        <p:spPr>
          <a:xfrm>
            <a:off x="2707787" y="3542768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04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결과 예측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2" name="부제목 2"/>
          <p:cNvSpPr txBox="1">
            <a:spLocks/>
          </p:cNvSpPr>
          <p:nvPr/>
        </p:nvSpPr>
        <p:spPr>
          <a:xfrm>
            <a:off x="5804131" y="3542768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시나리오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4-2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클래스 다이어그램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4-3      </a:t>
            </a:r>
            <a:r>
              <a:rPr lang="ko-KR" altLang="en-US" sz="1100" spc="-2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유즈케이스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다이어그램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5876139" y="3470760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2779795" y="3470760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부제목 2"/>
          <p:cNvSpPr txBox="1">
            <a:spLocks/>
          </p:cNvSpPr>
          <p:nvPr/>
        </p:nvSpPr>
        <p:spPr>
          <a:xfrm>
            <a:off x="2699792" y="609776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01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기술 개요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8" name="부제목 2"/>
          <p:cNvSpPr txBox="1">
            <a:spLocks/>
          </p:cNvSpPr>
          <p:nvPr/>
        </p:nvSpPr>
        <p:spPr>
          <a:xfrm>
            <a:off x="5796136" y="609776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동기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1-2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과제 요약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1-3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목적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2771800" y="537768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5868144" y="537768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부제목 2"/>
          <p:cNvSpPr txBox="1">
            <a:spLocks/>
          </p:cNvSpPr>
          <p:nvPr/>
        </p:nvSpPr>
        <p:spPr>
          <a:xfrm>
            <a:off x="2699792" y="2727201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03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과정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3" name="부제목 2"/>
          <p:cNvSpPr txBox="1">
            <a:spLocks/>
          </p:cNvSpPr>
          <p:nvPr/>
        </p:nvSpPr>
        <p:spPr>
          <a:xfrm>
            <a:off x="5868144" y="2725680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역할 분담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3-2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추진 일정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54" name="직선 연결선 53"/>
          <p:cNvCxnSpPr/>
          <p:nvPr/>
        </p:nvCxnSpPr>
        <p:spPr>
          <a:xfrm>
            <a:off x="5868144" y="2655193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2771800" y="2655193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C940873-8F28-43F3-9412-18FB7E53C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개발 기술 개요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142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개발동기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6726" y="1609261"/>
            <a:ext cx="5223544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2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공부할 때 중요한 것은</a:t>
            </a:r>
            <a:r>
              <a:rPr lang="en-US" altLang="ko-KR" sz="20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? </a:t>
            </a:r>
            <a:r>
              <a:rPr lang="en-US" altLang="ko-KR" sz="20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20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진짜로 집중한 시간</a:t>
            </a:r>
            <a:r>
              <a:rPr lang="en-US" altLang="ko-KR" sz="20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!”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7142" y="4260745"/>
            <a:ext cx="52235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해결책은</a:t>
            </a:r>
            <a:r>
              <a:rPr lang="en-US" altLang="ko-KR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? </a:t>
            </a:r>
            <a:r>
              <a:rPr lang="ko-KR" altLang="en-US" sz="16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집중할 시간을 정하는 것이다</a:t>
            </a:r>
            <a:r>
              <a:rPr lang="en-US" altLang="ko-KR" sz="16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인지적으로 </a:t>
            </a:r>
            <a:r>
              <a:rPr lang="en-US" altLang="ko-KR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25</a:t>
            </a:r>
            <a:r>
              <a:rPr lang="ko-KR" altLang="en-US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분 공부 </a:t>
            </a:r>
            <a:r>
              <a:rPr lang="en-US" altLang="ko-KR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– 5</a:t>
            </a:r>
            <a:r>
              <a:rPr lang="ko-KR" altLang="en-US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분 휴식</a:t>
            </a: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가장 최적의 집중력을</a:t>
            </a:r>
            <a:endParaRPr lang="en-US" altLang="ko-KR" sz="16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끌어낼 수 있는 방법이라고 한다</a:t>
            </a:r>
            <a:r>
              <a:rPr lang="en-US" altLang="ko-KR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 err="1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포모도로</a:t>
            </a:r>
            <a:r>
              <a:rPr lang="ko-KR" altLang="en-US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학습법</a:t>
            </a: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으로 시간을 효율적으로 사용하자</a:t>
            </a:r>
            <a:r>
              <a:rPr lang="en-US" altLang="ko-KR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!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1-1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F78A93-1572-4FF8-8838-8BE136C079D5}"/>
              </a:ext>
            </a:extLst>
          </p:cNvPr>
          <p:cNvSpPr txBox="1"/>
          <p:nvPr/>
        </p:nvSpPr>
        <p:spPr>
          <a:xfrm>
            <a:off x="467142" y="2420888"/>
            <a:ext cx="5727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하지만 </a:t>
            </a:r>
            <a:r>
              <a:rPr lang="en-US" altLang="ko-KR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집중한 시간</a:t>
            </a:r>
            <a:r>
              <a:rPr lang="en-US" altLang="ko-KR" sz="16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”</a:t>
            </a: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기록한다는 건 쉽지 않은 일이다</a:t>
            </a:r>
            <a:r>
              <a:rPr lang="en-US" altLang="ko-KR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공부 시간을 무리하게 늘림으로써 학습 능력이 저하되거나</a:t>
            </a:r>
            <a:r>
              <a:rPr lang="en-US" altLang="ko-KR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혹은 효율적인 시간 사용을 하지 못해 앉아있는 시간은 길지만</a:t>
            </a:r>
            <a:endParaRPr lang="en-US" altLang="ko-KR" sz="16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6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실질적인 학습량은 적은 경우가 다반사다</a:t>
            </a:r>
            <a:r>
              <a:rPr lang="en-US" altLang="ko-KR" sz="16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5694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08963" y="6198579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188640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개발 과제 요약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3" name="부제목 2"/>
          <p:cNvSpPr txBox="1">
            <a:spLocks/>
          </p:cNvSpPr>
          <p:nvPr/>
        </p:nvSpPr>
        <p:spPr>
          <a:xfrm>
            <a:off x="431540" y="1624282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400" spc="-20" dirty="0" err="1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포모도로</a:t>
            </a:r>
            <a:r>
              <a:rPr lang="ko-KR" altLang="en-US" sz="14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학습법이란</a:t>
            </a:r>
            <a:r>
              <a:rPr lang="en-US" altLang="ko-KR" sz="14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126" y="1960407"/>
            <a:ext cx="8068751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300" dirty="0"/>
              <a:t>이탈리아의 대학생 프란체스코 </a:t>
            </a:r>
            <a:r>
              <a:rPr lang="ko-KR" altLang="en-US" sz="1300" dirty="0" err="1"/>
              <a:t>시릴로가</a:t>
            </a:r>
            <a:r>
              <a:rPr lang="ko-KR" altLang="en-US" sz="1300" dirty="0"/>
              <a:t> 토마토 모양의 주방용 시계에서 착안해 만든 효과적인 시간 관리법</a:t>
            </a:r>
          </a:p>
          <a:p>
            <a:pPr fontAlgn="base">
              <a:lnSpc>
                <a:spcPct val="150000"/>
              </a:lnSpc>
            </a:pPr>
            <a:r>
              <a:rPr lang="ko-KR" altLang="en-US" sz="1300" dirty="0"/>
              <a:t>*</a:t>
            </a:r>
            <a:r>
              <a:rPr lang="en-US" altLang="ko-KR" sz="1300" dirty="0"/>
              <a:t>25</a:t>
            </a:r>
            <a:r>
              <a:rPr lang="ko-KR" altLang="en-US" sz="1300" dirty="0"/>
              <a:t>분 공부 </a:t>
            </a:r>
            <a:r>
              <a:rPr lang="en-US" altLang="ko-KR" sz="1300" dirty="0"/>
              <a:t>-&gt; 5</a:t>
            </a:r>
            <a:r>
              <a:rPr lang="ko-KR" altLang="en-US" sz="1300" dirty="0"/>
              <a:t>분 휴식 *</a:t>
            </a:r>
            <a:r>
              <a:rPr lang="en-US" altLang="ko-KR" sz="1300" dirty="0"/>
              <a:t>4 + 30</a:t>
            </a:r>
            <a:r>
              <a:rPr lang="ko-KR" altLang="en-US" sz="1300" dirty="0"/>
              <a:t>분 휴식을 반복하는 학습법</a:t>
            </a:r>
            <a:r>
              <a:rPr lang="en-US" altLang="ko-KR" sz="1300" dirty="0"/>
              <a:t>.</a:t>
            </a:r>
            <a:endParaRPr lang="ko-KR" altLang="en-US" sz="1300" dirty="0"/>
          </a:p>
          <a:p>
            <a:pPr fontAlgn="base">
              <a:lnSpc>
                <a:spcPct val="150000"/>
              </a:lnSpc>
            </a:pPr>
            <a:r>
              <a:rPr lang="ko-KR" altLang="en-US" sz="1300" dirty="0"/>
              <a:t>이 학습법은 인지적으로 효율적인 시간 분배를 통해 집중력을 최대로 활용할 수 있게 해 준다</a:t>
            </a:r>
            <a:r>
              <a:rPr lang="en-US" altLang="ko-KR" sz="1300" dirty="0"/>
              <a:t>.</a:t>
            </a:r>
            <a:endParaRPr lang="ko-KR" altLang="en-US" sz="1300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1-2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9" name="부제목 2">
            <a:extLst>
              <a:ext uri="{FF2B5EF4-FFF2-40B4-BE49-F238E27FC236}">
                <a16:creationId xmlns:a16="http://schemas.microsoft.com/office/drawing/2014/main" id="{B7097AC2-EF92-47D4-8E36-3CE8E31270F2}"/>
              </a:ext>
            </a:extLst>
          </p:cNvPr>
          <p:cNvSpPr txBox="1">
            <a:spLocks/>
          </p:cNvSpPr>
          <p:nvPr/>
        </p:nvSpPr>
        <p:spPr>
          <a:xfrm>
            <a:off x="535950" y="5651993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/>
            <a:r>
              <a:rPr lang="ko-KR" altLang="en-US" sz="1300" dirty="0" err="1">
                <a:solidFill>
                  <a:srgbClr val="FF0000"/>
                </a:solidFill>
              </a:rPr>
              <a:t>시메지란</a:t>
            </a:r>
            <a:r>
              <a:rPr lang="en-US" altLang="ko-KR" sz="1300" dirty="0">
                <a:solidFill>
                  <a:srgbClr val="FF0000"/>
                </a:solidFill>
              </a:rPr>
              <a:t>?</a:t>
            </a:r>
            <a:r>
              <a:rPr lang="ko-KR" altLang="en-US" sz="1300" dirty="0">
                <a:solidFill>
                  <a:srgbClr val="FF0000"/>
                </a:solidFill>
              </a:rPr>
              <a:t>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7A356-BCE6-4E05-97DE-E311A5545424}"/>
              </a:ext>
            </a:extLst>
          </p:cNvPr>
          <p:cNvSpPr txBox="1"/>
          <p:nvPr/>
        </p:nvSpPr>
        <p:spPr>
          <a:xfrm>
            <a:off x="462445" y="3434122"/>
            <a:ext cx="79904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dirty="0">
                <a:solidFill>
                  <a:srgbClr val="0070C0"/>
                </a:solidFill>
              </a:rPr>
              <a:t>알림</a:t>
            </a:r>
            <a:r>
              <a:rPr lang="ko-KR" altLang="en-US" sz="1400" dirty="0"/>
              <a:t>을 통해 공부 시간과 휴식 시간을 알려줘 공부 시간에 더욱 집중할 수 있게 만들어주고</a:t>
            </a:r>
            <a:r>
              <a:rPr lang="en-US" altLang="ko-KR" sz="1400" dirty="0"/>
              <a:t>,</a:t>
            </a:r>
            <a:endParaRPr lang="ko-KR" altLang="en-US" sz="1400" dirty="0"/>
          </a:p>
          <a:p>
            <a:pPr fontAlgn="base">
              <a:lnSpc>
                <a:spcPct val="150000"/>
              </a:lnSpc>
            </a:pPr>
            <a:r>
              <a:rPr lang="ko-KR" altLang="en-US" sz="1400" dirty="0">
                <a:solidFill>
                  <a:srgbClr val="0070C0"/>
                </a:solidFill>
              </a:rPr>
              <a:t>백색 소음 혹은 본인이 설정한 음악</a:t>
            </a:r>
            <a:r>
              <a:rPr lang="ko-KR" altLang="en-US" sz="1400" dirty="0"/>
              <a:t>을 통해 공부에 더 집중할 수 있게 해 준다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>
              <a:lnSpc>
                <a:spcPct val="150000"/>
              </a:lnSpc>
            </a:pPr>
            <a:r>
              <a:rPr lang="ko-KR" altLang="en-US" sz="1400" dirty="0" err="1">
                <a:solidFill>
                  <a:srgbClr val="0070C0"/>
                </a:solidFill>
              </a:rPr>
              <a:t>시메지</a:t>
            </a:r>
            <a:r>
              <a:rPr lang="ko-KR" altLang="en-US" sz="1400" dirty="0" err="1"/>
              <a:t>를</a:t>
            </a:r>
            <a:r>
              <a:rPr lang="ko-KR" altLang="en-US" sz="1400" dirty="0"/>
              <a:t> 이용해서 공부에 도움되는 글귀를 띄워주고</a:t>
            </a:r>
            <a:r>
              <a:rPr lang="en-US" altLang="ko-KR" sz="1400" dirty="0"/>
              <a:t>,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dirty="0"/>
              <a:t>인터넷 창을 띄웠을 때는 </a:t>
            </a:r>
            <a:r>
              <a:rPr lang="ko-KR" altLang="en-US" sz="1400" dirty="0" err="1"/>
              <a:t>시메지들이</a:t>
            </a:r>
            <a:r>
              <a:rPr lang="ko-KR" altLang="en-US" sz="1400" dirty="0"/>
              <a:t> 창을 밀어버리게 한다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>
              <a:lnSpc>
                <a:spcPct val="150000"/>
              </a:lnSpc>
            </a:pPr>
            <a:r>
              <a:rPr lang="ko-KR" altLang="en-US" sz="1400" dirty="0"/>
              <a:t>다음으로</a:t>
            </a:r>
            <a:r>
              <a:rPr lang="en-US" altLang="ko-KR" sz="1400" dirty="0"/>
              <a:t>, </a:t>
            </a:r>
            <a:r>
              <a:rPr lang="ko-KR" altLang="en-US" sz="1400" dirty="0"/>
              <a:t>학습 목표나 내용 등을 기록할 수 있도록 하고</a:t>
            </a:r>
            <a:r>
              <a:rPr lang="en-US" altLang="ko-KR" sz="1400" dirty="0"/>
              <a:t>, </a:t>
            </a:r>
          </a:p>
          <a:p>
            <a:pPr fontAlgn="base">
              <a:lnSpc>
                <a:spcPct val="150000"/>
              </a:lnSpc>
            </a:pPr>
            <a:r>
              <a:rPr lang="ko-KR" altLang="en-US" sz="1400" dirty="0"/>
              <a:t>등록해 놓았던 학습 목표와 옵션 설정 등을 저장해 다음 실행 때 불러올 수 있게 하였다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E2384C-F49F-4056-AFCE-65B2F5659A0F}"/>
              </a:ext>
            </a:extLst>
          </p:cNvPr>
          <p:cNvSpPr txBox="1"/>
          <p:nvPr/>
        </p:nvSpPr>
        <p:spPr>
          <a:xfrm>
            <a:off x="535950" y="5886955"/>
            <a:ext cx="7112272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300" dirty="0"/>
              <a:t>'</a:t>
            </a:r>
            <a:r>
              <a:rPr lang="ko-KR" altLang="en-US" sz="1300" dirty="0"/>
              <a:t>바탕화면 키우기</a:t>
            </a:r>
            <a:r>
              <a:rPr lang="en-US" altLang="ko-KR" sz="1300" dirty="0"/>
              <a:t>'</a:t>
            </a:r>
            <a:r>
              <a:rPr lang="ko-KR" altLang="en-US" sz="1300" dirty="0"/>
              <a:t>로 바탕화면에 캐릭터가 놀기도　하고 혼자 번식하기도 하는 놀이</a:t>
            </a:r>
          </a:p>
          <a:p>
            <a:pPr marL="228600" indent="-228600" algn="l" defTabSz="914400" rtl="0" eaLnBrk="1" latinLnBrk="1" hangingPunct="1">
              <a:lnSpc>
                <a:spcPct val="150000"/>
              </a:lnSpc>
            </a:pPr>
            <a:r>
              <a:rPr lang="en-US" altLang="ko-KR" sz="1000" kern="12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84D0388D-F6C6-4FE2-9730-C4CBD81C89BB}"/>
              </a:ext>
            </a:extLst>
          </p:cNvPr>
          <p:cNvSpPr txBox="1">
            <a:spLocks/>
          </p:cNvSpPr>
          <p:nvPr/>
        </p:nvSpPr>
        <p:spPr>
          <a:xfrm>
            <a:off x="462436" y="3074082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/>
            <a:r>
              <a:rPr lang="ko-KR" altLang="en-US" sz="1300" dirty="0">
                <a:solidFill>
                  <a:srgbClr val="FF0000"/>
                </a:solidFill>
              </a:rPr>
              <a:t>이 프로그램에서는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7897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188640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개발 목적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051720" y="3209333"/>
            <a:ext cx="60781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ko-KR" altLang="en-US" sz="3000" dirty="0"/>
              <a:t>집중력이 필요한 사람들에게 </a:t>
            </a:r>
            <a:endParaRPr lang="en-US" altLang="ko-KR" sz="3000" dirty="0"/>
          </a:p>
          <a:p>
            <a:pPr algn="ctr" fontAlgn="base"/>
            <a:r>
              <a:rPr lang="ko-KR" altLang="en-US" sz="3000" dirty="0">
                <a:solidFill>
                  <a:srgbClr val="FF0000"/>
                </a:solidFill>
              </a:rPr>
              <a:t>효율적 시간 관리</a:t>
            </a:r>
            <a:r>
              <a:rPr lang="ko-KR" altLang="en-US" sz="3000" dirty="0"/>
              <a:t>를 돕고자 한다</a:t>
            </a:r>
            <a:r>
              <a:rPr lang="en-US" altLang="ko-KR" sz="3000" dirty="0"/>
              <a:t>. </a:t>
            </a:r>
            <a:endParaRPr lang="ko-KR" altLang="en-US" sz="3000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1-3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68"/>
          <a:stretch/>
        </p:blipFill>
        <p:spPr>
          <a:xfrm>
            <a:off x="1115616" y="3028931"/>
            <a:ext cx="1616849" cy="137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8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248DB6F-3863-4BB0-866E-82E3273678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주요 기능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66000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7960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음악 파일 재생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7186" y="2268688"/>
            <a:ext cx="729718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Mp3 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플레이어를 재생할 수 있는 프로그램을 구현하거나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</a:p>
          <a:p>
            <a:pPr marL="228600" indent="-228600">
              <a:lnSpc>
                <a:spcPct val="150000"/>
              </a:lnSpc>
            </a:pP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java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로 플레이어를 만들어서 사용자의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컴퓨터에 있는 음악과 백색 소음을</a:t>
            </a:r>
            <a:endParaRPr lang="en-US" altLang="ko-KR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재생할 수 있게 하여 편안한 학습환경을 제공한다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7186" y="4944619"/>
            <a:ext cx="522354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노래를 리스트에 넣고 </a:t>
            </a:r>
            <a:r>
              <a:rPr lang="ko-KR" altLang="en-US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랜덤재생할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수 있도록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AE6565-56E7-4F38-8F80-0094E20C7131}"/>
              </a:ext>
            </a:extLst>
          </p:cNvPr>
          <p:cNvSpPr txBox="1"/>
          <p:nvPr/>
        </p:nvSpPr>
        <p:spPr>
          <a:xfrm>
            <a:off x="560031" y="4022152"/>
            <a:ext cx="76328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알림음을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삽입하여 쉬는 시간과 공부 시작 시간을 구분할 수 있게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77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spc="-100" dirty="0" err="1">
                <a:latin typeface="나눔고딕 ExtraBold" pitchFamily="50" charset="-127"/>
                <a:ea typeface="나눔고딕 ExtraBold" pitchFamily="50" charset="-127"/>
              </a:rPr>
              <a:t>시메지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7186" y="2544647"/>
            <a:ext cx="72971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시메지의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캐릭터를 고를 수 있게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7186" y="4313353"/>
            <a:ext cx="8089270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기능을 이용해 학습시간 중 인터넷을 사용하면 </a:t>
            </a:r>
            <a:r>
              <a:rPr lang="ko-KR" altLang="en-US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시메지들이</a:t>
            </a: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인터넷 화면을</a:t>
            </a:r>
            <a:endParaRPr lang="en-US" altLang="ko-KR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내려버리도록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AE6565-56E7-4F38-8F80-0094E20C7131}"/>
              </a:ext>
            </a:extLst>
          </p:cNvPr>
          <p:cNvSpPr txBox="1"/>
          <p:nvPr/>
        </p:nvSpPr>
        <p:spPr>
          <a:xfrm>
            <a:off x="587186" y="3429000"/>
            <a:ext cx="81498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말풍선으로 단순화시켜서 학습을 북돋워주는 명언이나 좋은 글귀가 나오게 한다</a:t>
            </a:r>
            <a:r>
              <a:rPr lang="en-US" altLang="ko-KR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kern="12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876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EBDDC3"/>
      </a:hlink>
      <a:folHlink>
        <a:srgbClr val="B29C93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</TotalTime>
  <Words>589</Words>
  <Application>Microsoft Office PowerPoint</Application>
  <PresentationFormat>화면 슬라이드 쇼(4:3)</PresentationFormat>
  <Paragraphs>132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나눔고딕</vt:lpstr>
      <vt:lpstr>Arial</vt:lpstr>
      <vt:lpstr>함초롬바탕</vt:lpstr>
      <vt:lpstr>나눔고딕 ExtraBold</vt:lpstr>
      <vt:lpstr>맑은 고딕</vt:lpstr>
      <vt:lpstr>Office 테마</vt:lpstr>
      <vt:lpstr>포모도로 학습법 </vt:lpstr>
      <vt:lpstr>목차</vt:lpstr>
      <vt:lpstr>개발 기술 개요 </vt:lpstr>
      <vt:lpstr>개발동기</vt:lpstr>
      <vt:lpstr>개발 과제 요약</vt:lpstr>
      <vt:lpstr>개발 목적</vt:lpstr>
      <vt:lpstr>주요 기능 </vt:lpstr>
      <vt:lpstr>음악 파일 재생</vt:lpstr>
      <vt:lpstr>시메지</vt:lpstr>
      <vt:lpstr>옵션 저장과 불러오기</vt:lpstr>
      <vt:lpstr>개발 과정 </vt:lpstr>
      <vt:lpstr>역할 분담</vt:lpstr>
      <vt:lpstr>추진 일정</vt:lpstr>
      <vt:lpstr>결과 예측 </vt:lpstr>
      <vt:lpstr>시나리오</vt:lpstr>
      <vt:lpstr>유즈케이스 다이어그램 </vt:lpstr>
      <vt:lpstr>클래스 다이어그램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</dc:title>
  <dc:creator>네이버 한글캠페인</dc:creator>
  <cp:lastModifiedBy>윤지애</cp:lastModifiedBy>
  <cp:revision>13</cp:revision>
  <dcterms:created xsi:type="dcterms:W3CDTF">2011-08-25T02:21:48Z</dcterms:created>
  <dcterms:modified xsi:type="dcterms:W3CDTF">2018-03-25T12:09:56Z</dcterms:modified>
</cp:coreProperties>
</file>

<file path=docProps/thumbnail.jpeg>
</file>